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74" r:id="rId4"/>
    <p:sldId id="286" r:id="rId5"/>
    <p:sldId id="287" r:id="rId6"/>
    <p:sldId id="282" r:id="rId7"/>
    <p:sldId id="262" r:id="rId8"/>
    <p:sldId id="260" r:id="rId9"/>
    <p:sldId id="261" r:id="rId10"/>
    <p:sldId id="283" r:id="rId11"/>
    <p:sldId id="270" r:id="rId12"/>
    <p:sldId id="27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87" autoAdjust="0"/>
    <p:restoredTop sz="94666"/>
  </p:normalViewPr>
  <p:slideViewPr>
    <p:cSldViewPr snapToGrid="0">
      <p:cViewPr varScale="1">
        <p:scale>
          <a:sx n="100" d="100"/>
          <a:sy n="100" d="100"/>
        </p:scale>
        <p:origin x="192" y="21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7/7/24</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435923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7/7/24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767657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7/7/24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447900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7/7/24</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873967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7/7/24</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501254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7/7/24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929123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7/7/24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598170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7/7/24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177906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7/7/24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336833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7/7/24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94187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7/7/24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881401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7/7/24</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2457738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List_of_United_States_Air_Force_installations" TargetMode="External"/><Relationship Id="rId2" Type="http://schemas.openxmlformats.org/officeDocument/2006/relationships/hyperlink" Target="https://nuforc.org/subndx/?id=all" TargetMode="External"/><Relationship Id="rId1" Type="http://schemas.openxmlformats.org/officeDocument/2006/relationships/slideLayout" Target="../slideLayouts/slideLayout4.xml"/><Relationship Id="rId4" Type="http://schemas.openxmlformats.org/officeDocument/2006/relationships/hyperlink" Target="https://openweathermap.org/api/geocoding-api#direct_nam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chartjs.org/docs/latest/getting-started/" TargetMode="External"/><Relationship Id="rId2" Type="http://schemas.openxmlformats.org/officeDocument/2006/relationships/hyperlink" Target="https://react.dev/learn" TargetMode="Externa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F5FCA6D-A704-24B6-9B1C-735CE8AD3C9A}"/>
              </a:ext>
            </a:extLst>
          </p:cNvPr>
          <p:cNvSpPr>
            <a:spLocks noGrp="1"/>
          </p:cNvSpPr>
          <p:nvPr>
            <p:ph type="ctrTitle"/>
          </p:nvPr>
        </p:nvSpPr>
        <p:spPr>
          <a:xfrm>
            <a:off x="5076195" y="650664"/>
            <a:ext cx="6232399" cy="1781562"/>
          </a:xfrm>
        </p:spPr>
        <p:txBody>
          <a:bodyPr>
            <a:normAutofit/>
          </a:bodyPr>
          <a:lstStyle/>
          <a:p>
            <a:r>
              <a:rPr lang="en-US" sz="3600" dirty="0"/>
              <a:t>You Only Know What U.F.O: Sighting versus Military Bases</a:t>
            </a:r>
          </a:p>
        </p:txBody>
      </p:sp>
      <p:sp>
        <p:nvSpPr>
          <p:cNvPr id="3" name="Subtitle 2">
            <a:extLst>
              <a:ext uri="{FF2B5EF4-FFF2-40B4-BE49-F238E27FC236}">
                <a16:creationId xmlns:a16="http://schemas.microsoft.com/office/drawing/2014/main" id="{EC9DD5C8-90A0-C5F9-59A6-AC885909B94A}"/>
              </a:ext>
            </a:extLst>
          </p:cNvPr>
          <p:cNvSpPr>
            <a:spLocks noGrp="1"/>
          </p:cNvSpPr>
          <p:nvPr>
            <p:ph type="subTitle" idx="1"/>
          </p:nvPr>
        </p:nvSpPr>
        <p:spPr>
          <a:xfrm>
            <a:off x="6096000" y="2943558"/>
            <a:ext cx="5066592" cy="3101414"/>
          </a:xfrm>
        </p:spPr>
        <p:txBody>
          <a:bodyPr>
            <a:noAutofit/>
          </a:bodyPr>
          <a:lstStyle/>
          <a:p>
            <a:r>
              <a:rPr lang="en-US" sz="1200" b="1" u="sng" dirty="0"/>
              <a:t>Team Red Members</a:t>
            </a:r>
            <a:endParaRPr lang="en-US" sz="1200" dirty="0"/>
          </a:p>
          <a:p>
            <a:pPr marL="339725" indent="-169863">
              <a:lnSpc>
                <a:spcPct val="100000"/>
              </a:lnSpc>
              <a:buFont typeface="Arial" panose="020B0604020202020204" pitchFamily="34" charset="0"/>
              <a:buChar char="•"/>
            </a:pPr>
            <a:r>
              <a:rPr lang="en-US" sz="1400" dirty="0"/>
              <a:t>Albert Lee</a:t>
            </a:r>
          </a:p>
          <a:p>
            <a:pPr marL="339725" indent="-169863">
              <a:lnSpc>
                <a:spcPct val="100000"/>
              </a:lnSpc>
              <a:buFont typeface="Arial" panose="020B0604020202020204" pitchFamily="34" charset="0"/>
              <a:buChar char="•"/>
            </a:pPr>
            <a:r>
              <a:rPr lang="en-US" sz="1400" dirty="0"/>
              <a:t>Courtney Cole</a:t>
            </a:r>
          </a:p>
          <a:p>
            <a:pPr marL="339725" indent="-169863">
              <a:lnSpc>
                <a:spcPct val="100000"/>
              </a:lnSpc>
              <a:buFont typeface="Arial" panose="020B0604020202020204" pitchFamily="34" charset="0"/>
              <a:buChar char="•"/>
            </a:pPr>
            <a:r>
              <a:rPr lang="en-US" sz="1400" dirty="0"/>
              <a:t>Garret Foley</a:t>
            </a:r>
          </a:p>
          <a:p>
            <a:pPr marL="339725" indent="-169863">
              <a:lnSpc>
                <a:spcPct val="100000"/>
              </a:lnSpc>
              <a:buFont typeface="Arial" panose="020B0604020202020204" pitchFamily="34" charset="0"/>
              <a:buChar char="•"/>
            </a:pPr>
            <a:r>
              <a:rPr lang="en-US" sz="1400" dirty="0"/>
              <a:t>Matt </a:t>
            </a:r>
            <a:r>
              <a:rPr lang="en-US" sz="1400" dirty="0" err="1"/>
              <a:t>Mcdowell</a:t>
            </a:r>
            <a:endParaRPr lang="en-US" sz="1400" dirty="0"/>
          </a:p>
          <a:p>
            <a:pPr marL="339725" indent="-169863">
              <a:lnSpc>
                <a:spcPct val="100000"/>
              </a:lnSpc>
              <a:buFont typeface="Arial" panose="020B0604020202020204" pitchFamily="34" charset="0"/>
              <a:buChar char="•"/>
            </a:pPr>
            <a:r>
              <a:rPr lang="en-US" sz="1400" dirty="0"/>
              <a:t>Mohamed Ibrahim</a:t>
            </a:r>
          </a:p>
          <a:p>
            <a:endParaRPr lang="en-US" sz="1000" dirty="0"/>
          </a:p>
          <a:p>
            <a:r>
              <a:rPr lang="en-US" sz="1000" dirty="0"/>
              <a:t>    Date: July 9, 2024</a:t>
            </a:r>
          </a:p>
        </p:txBody>
      </p:sp>
      <p:sp>
        <p:nvSpPr>
          <p:cNvPr id="11" name="Freeform: Shape 10">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2838"/>
            <a:ext cx="3342291" cy="960875"/>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39" name="Group 138">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701611" y="285553"/>
            <a:ext cx="886141" cy="802496"/>
            <a:chOff x="10948005" y="3272152"/>
            <a:chExt cx="868640" cy="786648"/>
          </a:xfrm>
          <a:solidFill>
            <a:schemeClr val="accent1"/>
          </a:solidFill>
        </p:grpSpPr>
        <p:sp>
          <p:nvSpPr>
            <p:cNvPr id="14" name="Freeform: Shape 13">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0" name="Freeform: Shape 139">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1" name="Freeform: Shape 140">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9740"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0" name="Rectangle 11">
            <a:extLst>
              <a:ext uri="{FF2B5EF4-FFF2-40B4-BE49-F238E27FC236}">
                <a16:creationId xmlns:a16="http://schemas.microsoft.com/office/drawing/2014/main" id="{D8D33242-245A-D20A-5258-10B47148629D}"/>
              </a:ext>
            </a:extLst>
          </p:cNvPr>
          <p:cNvSpPr>
            <a:spLocks noChangeArrowheads="1"/>
          </p:cNvSpPr>
          <p:nvPr/>
        </p:nvSpPr>
        <p:spPr bwMode="auto">
          <a:xfrm>
            <a:off x="-258853" y="48539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1" descr="A cartoon of a ufo&#10;&#10;Description automatically generated">
            <a:extLst>
              <a:ext uri="{FF2B5EF4-FFF2-40B4-BE49-F238E27FC236}">
                <a16:creationId xmlns:a16="http://schemas.microsoft.com/office/drawing/2014/main" id="{AD7F7A56-05B5-66C6-7879-8649B624C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5607" y="813028"/>
            <a:ext cx="1693034" cy="16933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marble with brown and aqua colors">
            <a:extLst>
              <a:ext uri="{FF2B5EF4-FFF2-40B4-BE49-F238E27FC236}">
                <a16:creationId xmlns:a16="http://schemas.microsoft.com/office/drawing/2014/main" id="{E87A6B43-D0DB-A62B-3C86-3E16AF9E7F0F}"/>
              </a:ext>
            </a:extLst>
          </p:cNvPr>
          <p:cNvPicPr>
            <a:picLocks noChangeAspect="1"/>
          </p:cNvPicPr>
          <p:nvPr/>
        </p:nvPicPr>
        <p:blipFill rotWithShape="1">
          <a:blip r:embed="rId3"/>
          <a:srcRect l="12274" r="17384" b="2"/>
          <a:stretch/>
        </p:blipFill>
        <p:spPr>
          <a:xfrm>
            <a:off x="-1" y="87683"/>
            <a:ext cx="4845209" cy="6626268"/>
          </a:xfrm>
          <a:prstGeom prst="rect">
            <a:avLst/>
          </a:prstGeom>
        </p:spPr>
      </p:pic>
    </p:spTree>
    <p:extLst>
      <p:ext uri="{BB962C8B-B14F-4D97-AF65-F5344CB8AC3E}">
        <p14:creationId xmlns:p14="http://schemas.microsoft.com/office/powerpoint/2010/main" val="1020146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B524E-5525-79E1-885E-8C1B9400F16B}"/>
              </a:ext>
            </a:extLst>
          </p:cNvPr>
          <p:cNvSpPr>
            <a:spLocks noGrp="1"/>
          </p:cNvSpPr>
          <p:nvPr>
            <p:ph type="title"/>
          </p:nvPr>
        </p:nvSpPr>
        <p:spPr/>
        <p:txBody>
          <a:bodyPr/>
          <a:lstStyle/>
          <a:p>
            <a:r>
              <a:rPr lang="en-US" dirty="0"/>
              <a:t>Summary of Findings</a:t>
            </a:r>
          </a:p>
        </p:txBody>
      </p:sp>
    </p:spTree>
    <p:extLst>
      <p:ext uri="{BB962C8B-B14F-4D97-AF65-F5344CB8AC3E}">
        <p14:creationId xmlns:p14="http://schemas.microsoft.com/office/powerpoint/2010/main" val="3742702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9699-7C84-E43E-DAE5-4C34CB263F69}"/>
              </a:ext>
            </a:extLst>
          </p:cNvPr>
          <p:cNvSpPr>
            <a:spLocks noGrp="1"/>
          </p:cNvSpPr>
          <p:nvPr>
            <p:ph type="title"/>
          </p:nvPr>
        </p:nvSpPr>
        <p:spPr/>
        <p:txBody>
          <a:bodyPr/>
          <a:lstStyle/>
          <a:p>
            <a:r>
              <a:rPr lang="en-US" dirty="0"/>
              <a:t>Limitations and Areas for Future Research</a:t>
            </a:r>
            <a:endParaRPr lang="en-US" sz="2800" dirty="0"/>
          </a:p>
        </p:txBody>
      </p:sp>
      <p:sp>
        <p:nvSpPr>
          <p:cNvPr id="3" name="Content Placeholder 2">
            <a:extLst>
              <a:ext uri="{FF2B5EF4-FFF2-40B4-BE49-F238E27FC236}">
                <a16:creationId xmlns:a16="http://schemas.microsoft.com/office/drawing/2014/main" id="{DB294636-852E-E767-29F4-4BEAC48E056E}"/>
              </a:ext>
            </a:extLst>
          </p:cNvPr>
          <p:cNvSpPr>
            <a:spLocks noGrp="1"/>
          </p:cNvSpPr>
          <p:nvPr>
            <p:ph idx="1"/>
          </p:nvPr>
        </p:nvSpPr>
        <p:spPr/>
        <p:txBody>
          <a:bodyPr/>
          <a:lstStyle/>
          <a:p>
            <a:r>
              <a:rPr lang="en-US" b="1" dirty="0"/>
              <a:t>Future Research: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B30716EB-DAD9-DD56-8109-7DE7F0E25A0E}"/>
              </a:ext>
            </a:extLst>
          </p:cNvPr>
          <p:cNvSpPr>
            <a:spLocks noGrp="1"/>
          </p:cNvSpPr>
          <p:nvPr>
            <p:ph type="body" sz="half" idx="2"/>
          </p:nvPr>
        </p:nvSpPr>
        <p:spPr/>
        <p:txBody>
          <a:bodyPr>
            <a:normAutofit/>
          </a:bodyPr>
          <a:lstStyle/>
          <a:p>
            <a:r>
              <a:rPr lang="en-US" b="1" dirty="0"/>
              <a:t>Limitations:</a:t>
            </a:r>
          </a:p>
        </p:txBody>
      </p:sp>
    </p:spTree>
    <p:extLst>
      <p:ext uri="{BB962C8B-B14F-4D97-AF65-F5344CB8AC3E}">
        <p14:creationId xmlns:p14="http://schemas.microsoft.com/office/powerpoint/2010/main" val="4032794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A9CA-EF0F-EAB6-43D1-9B387DAD226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5A533F2-3E24-D981-3063-1F7226744794}"/>
              </a:ext>
            </a:extLst>
          </p:cNvPr>
          <p:cNvSpPr>
            <a:spLocks noGrp="1"/>
          </p:cNvSpPr>
          <p:nvPr>
            <p:ph idx="1"/>
          </p:nvPr>
        </p:nvSpPr>
        <p:spPr>
          <a:xfrm>
            <a:off x="525717" y="2521885"/>
            <a:ext cx="10077557" cy="3699453"/>
          </a:xfrm>
        </p:spPr>
        <p:txBody>
          <a:bodyPr>
            <a:normAutofit/>
          </a:bodyPr>
          <a:lstStyle/>
          <a:p>
            <a:pPr algn="l"/>
            <a:endParaRPr lang="en-US" i="0" u="none" strike="noStrike" dirty="0">
              <a:solidFill>
                <a:srgbClr val="0D0D0D"/>
              </a:solidFill>
              <a:effectLst/>
              <a:latin typeface="Söhne"/>
            </a:endParaRPr>
          </a:p>
        </p:txBody>
      </p:sp>
    </p:spTree>
    <p:extLst>
      <p:ext uri="{BB962C8B-B14F-4D97-AF65-F5344CB8AC3E}">
        <p14:creationId xmlns:p14="http://schemas.microsoft.com/office/powerpoint/2010/main" val="2512120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589EF-AEE8-B114-DEAF-4FFFE49D6A73}"/>
              </a:ext>
            </a:extLst>
          </p:cNvPr>
          <p:cNvSpPr>
            <a:spLocks noGrp="1"/>
          </p:cNvSpPr>
          <p:nvPr>
            <p:ph type="title"/>
          </p:nvPr>
        </p:nvSpPr>
        <p:spPr>
          <a:xfrm>
            <a:off x="525716" y="-106308"/>
            <a:ext cx="10077557" cy="980840"/>
          </a:xfrm>
        </p:spPr>
        <p:txBody>
          <a:bodyPr/>
          <a:lstStyle/>
          <a:p>
            <a:r>
              <a:rPr lang="en-US" dirty="0"/>
              <a:t>Introduction</a:t>
            </a:r>
          </a:p>
        </p:txBody>
      </p:sp>
      <p:sp>
        <p:nvSpPr>
          <p:cNvPr id="3" name="Content Placeholder 2">
            <a:extLst>
              <a:ext uri="{FF2B5EF4-FFF2-40B4-BE49-F238E27FC236}">
                <a16:creationId xmlns:a16="http://schemas.microsoft.com/office/drawing/2014/main" id="{041DBB9D-3155-ADF8-B20D-B2ADA6F30A94}"/>
              </a:ext>
            </a:extLst>
          </p:cNvPr>
          <p:cNvSpPr>
            <a:spLocks noGrp="1"/>
          </p:cNvSpPr>
          <p:nvPr>
            <p:ph idx="1"/>
          </p:nvPr>
        </p:nvSpPr>
        <p:spPr>
          <a:xfrm>
            <a:off x="525715" y="2219867"/>
            <a:ext cx="11221785" cy="4638133"/>
          </a:xfrm>
        </p:spPr>
        <p:txBody>
          <a:bodyPr>
            <a:normAutofit/>
          </a:bodyPr>
          <a:lstStyle/>
          <a:p>
            <a:r>
              <a:rPr lang="en-US" u="sng" dirty="0"/>
              <a:t>Project Overview</a:t>
            </a:r>
            <a:r>
              <a:rPr lang="en-US" dirty="0"/>
              <a:t>: The main goal of this project is to explore the different aspects of UFO sighting in USA including relationship with military base locations, the most common type of UFO sighted, The USA Coast with the most sighting, whether the increase or decreases in the number of UFO being sighting from 2010.  Our team try to answer some of the questions that have surround the mystery of UFOs. This Project is part of in KU Bootcamp challenge for data sciences and analysis. It covers both aspects of data engineering and data visualization </a:t>
            </a:r>
          </a:p>
          <a:p>
            <a:endParaRPr lang="en-US" dirty="0"/>
          </a:p>
          <a:p>
            <a:r>
              <a:rPr lang="en-US" u="sng" dirty="0"/>
              <a:t>Presentation Agenda</a:t>
            </a:r>
            <a:r>
              <a:rPr lang="en-US" dirty="0"/>
              <a:t>:</a:t>
            </a:r>
          </a:p>
        </p:txBody>
      </p:sp>
      <p:sp>
        <p:nvSpPr>
          <p:cNvPr id="4" name="Rectangle: Rounded Corners 3">
            <a:extLst>
              <a:ext uri="{FF2B5EF4-FFF2-40B4-BE49-F238E27FC236}">
                <a16:creationId xmlns:a16="http://schemas.microsoft.com/office/drawing/2014/main" id="{A59EE3AD-F5EC-8652-754F-E55310E85AA9}"/>
              </a:ext>
            </a:extLst>
          </p:cNvPr>
          <p:cNvSpPr/>
          <p:nvPr/>
        </p:nvSpPr>
        <p:spPr>
          <a:xfrm>
            <a:off x="914968" y="5768912"/>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Intro</a:t>
            </a:r>
          </a:p>
        </p:txBody>
      </p:sp>
      <p:sp>
        <p:nvSpPr>
          <p:cNvPr id="6" name="Arrow: Right 5">
            <a:extLst>
              <a:ext uri="{FF2B5EF4-FFF2-40B4-BE49-F238E27FC236}">
                <a16:creationId xmlns:a16="http://schemas.microsoft.com/office/drawing/2014/main" id="{4BDE2C14-74F6-0D3F-8D6A-21742EDCBD5F}"/>
              </a:ext>
            </a:extLst>
          </p:cNvPr>
          <p:cNvSpPr/>
          <p:nvPr/>
        </p:nvSpPr>
        <p:spPr>
          <a:xfrm>
            <a:off x="2307882" y="6122417"/>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3">
            <a:extLst>
              <a:ext uri="{FF2B5EF4-FFF2-40B4-BE49-F238E27FC236}">
                <a16:creationId xmlns:a16="http://schemas.microsoft.com/office/drawing/2014/main" id="{D57A81E8-F89B-B854-900E-6E27A6349DD4}"/>
              </a:ext>
            </a:extLst>
          </p:cNvPr>
          <p:cNvSpPr/>
          <p:nvPr/>
        </p:nvSpPr>
        <p:spPr>
          <a:xfrm>
            <a:off x="2665319" y="5770127"/>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 sourcing and &amp; EDA</a:t>
            </a:r>
          </a:p>
        </p:txBody>
      </p:sp>
      <p:sp>
        <p:nvSpPr>
          <p:cNvPr id="9" name="Arrow: Right 6">
            <a:extLst>
              <a:ext uri="{FF2B5EF4-FFF2-40B4-BE49-F238E27FC236}">
                <a16:creationId xmlns:a16="http://schemas.microsoft.com/office/drawing/2014/main" id="{B31C17EF-B900-1BE1-E7FE-0EAADC8031F5}"/>
              </a:ext>
            </a:extLst>
          </p:cNvPr>
          <p:cNvSpPr/>
          <p:nvPr/>
        </p:nvSpPr>
        <p:spPr>
          <a:xfrm>
            <a:off x="4069590" y="6109490"/>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3">
            <a:extLst>
              <a:ext uri="{FF2B5EF4-FFF2-40B4-BE49-F238E27FC236}">
                <a16:creationId xmlns:a16="http://schemas.microsoft.com/office/drawing/2014/main" id="{029CC5BD-276A-B74D-7960-8DF1FC6F16F4}"/>
              </a:ext>
            </a:extLst>
          </p:cNvPr>
          <p:cNvSpPr/>
          <p:nvPr/>
        </p:nvSpPr>
        <p:spPr>
          <a:xfrm>
            <a:off x="4428235" y="5770127"/>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Research Questions</a:t>
            </a:r>
          </a:p>
        </p:txBody>
      </p:sp>
      <p:sp>
        <p:nvSpPr>
          <p:cNvPr id="11" name="Arrow: Right 6">
            <a:extLst>
              <a:ext uri="{FF2B5EF4-FFF2-40B4-BE49-F238E27FC236}">
                <a16:creationId xmlns:a16="http://schemas.microsoft.com/office/drawing/2014/main" id="{D6A24084-12F0-E5E5-3CAA-4CE00FD08C7A}"/>
              </a:ext>
            </a:extLst>
          </p:cNvPr>
          <p:cNvSpPr/>
          <p:nvPr/>
        </p:nvSpPr>
        <p:spPr>
          <a:xfrm>
            <a:off x="5849257" y="6109490"/>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3">
            <a:extLst>
              <a:ext uri="{FF2B5EF4-FFF2-40B4-BE49-F238E27FC236}">
                <a16:creationId xmlns:a16="http://schemas.microsoft.com/office/drawing/2014/main" id="{BFD9C49C-6773-9F80-EFEB-C473120FAD88}"/>
              </a:ext>
            </a:extLst>
          </p:cNvPr>
          <p:cNvSpPr/>
          <p:nvPr/>
        </p:nvSpPr>
        <p:spPr>
          <a:xfrm>
            <a:off x="6211250" y="5770127"/>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Summary &amp; Findings</a:t>
            </a:r>
          </a:p>
        </p:txBody>
      </p:sp>
      <p:sp>
        <p:nvSpPr>
          <p:cNvPr id="13" name="Arrow: Right 6">
            <a:extLst>
              <a:ext uri="{FF2B5EF4-FFF2-40B4-BE49-F238E27FC236}">
                <a16:creationId xmlns:a16="http://schemas.microsoft.com/office/drawing/2014/main" id="{06B540F0-4DAC-71A4-C594-24CD0768A905}"/>
              </a:ext>
            </a:extLst>
          </p:cNvPr>
          <p:cNvSpPr/>
          <p:nvPr/>
        </p:nvSpPr>
        <p:spPr>
          <a:xfrm>
            <a:off x="7620873" y="6109489"/>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3">
            <a:extLst>
              <a:ext uri="{FF2B5EF4-FFF2-40B4-BE49-F238E27FC236}">
                <a16:creationId xmlns:a16="http://schemas.microsoft.com/office/drawing/2014/main" id="{E632F941-B4B4-C81E-4111-3005BD870EA9}"/>
              </a:ext>
            </a:extLst>
          </p:cNvPr>
          <p:cNvSpPr/>
          <p:nvPr/>
        </p:nvSpPr>
        <p:spPr>
          <a:xfrm>
            <a:off x="7994152" y="5770127"/>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Limitations &amp; Future Research</a:t>
            </a:r>
          </a:p>
        </p:txBody>
      </p:sp>
      <p:sp>
        <p:nvSpPr>
          <p:cNvPr id="15" name="Arrow: Right 6">
            <a:extLst>
              <a:ext uri="{FF2B5EF4-FFF2-40B4-BE49-F238E27FC236}">
                <a16:creationId xmlns:a16="http://schemas.microsoft.com/office/drawing/2014/main" id="{F091699D-F375-DAA3-9A3A-F5EA46AA1769}"/>
              </a:ext>
            </a:extLst>
          </p:cNvPr>
          <p:cNvSpPr/>
          <p:nvPr/>
        </p:nvSpPr>
        <p:spPr>
          <a:xfrm>
            <a:off x="9418375" y="6122418"/>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3">
            <a:extLst>
              <a:ext uri="{FF2B5EF4-FFF2-40B4-BE49-F238E27FC236}">
                <a16:creationId xmlns:a16="http://schemas.microsoft.com/office/drawing/2014/main" id="{BD3E8E5D-BF44-6790-B1A9-4AD6217C1A65}"/>
              </a:ext>
            </a:extLst>
          </p:cNvPr>
          <p:cNvSpPr/>
          <p:nvPr/>
        </p:nvSpPr>
        <p:spPr>
          <a:xfrm>
            <a:off x="9798099" y="5768912"/>
            <a:ext cx="1340186"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Conclusion &amp; Questions</a:t>
            </a:r>
          </a:p>
        </p:txBody>
      </p:sp>
    </p:spTree>
    <p:extLst>
      <p:ext uri="{BB962C8B-B14F-4D97-AF65-F5344CB8AC3E}">
        <p14:creationId xmlns:p14="http://schemas.microsoft.com/office/powerpoint/2010/main" val="2759075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9542-921F-63D2-F860-8BA3B9F57258}"/>
              </a:ext>
            </a:extLst>
          </p:cNvPr>
          <p:cNvSpPr>
            <a:spLocks noGrp="1"/>
          </p:cNvSpPr>
          <p:nvPr>
            <p:ph type="title"/>
          </p:nvPr>
        </p:nvSpPr>
        <p:spPr/>
        <p:txBody>
          <a:bodyPr>
            <a:normAutofit/>
          </a:bodyPr>
          <a:lstStyle/>
          <a:p>
            <a:r>
              <a:rPr lang="en-US" dirty="0"/>
              <a:t> Data Sources, Retrieval and</a:t>
            </a:r>
            <a:br>
              <a:rPr lang="en-US" dirty="0"/>
            </a:br>
            <a:r>
              <a:rPr lang="en-US" dirty="0"/>
              <a:t>the Cleanup Process</a:t>
            </a:r>
          </a:p>
        </p:txBody>
      </p:sp>
      <p:sp>
        <p:nvSpPr>
          <p:cNvPr id="3" name="Content Placeholder 2">
            <a:extLst>
              <a:ext uri="{FF2B5EF4-FFF2-40B4-BE49-F238E27FC236}">
                <a16:creationId xmlns:a16="http://schemas.microsoft.com/office/drawing/2014/main" id="{D0DA6EA6-627A-22B6-70A2-0DE58B8A9455}"/>
              </a:ext>
            </a:extLst>
          </p:cNvPr>
          <p:cNvSpPr>
            <a:spLocks noGrp="1"/>
          </p:cNvSpPr>
          <p:nvPr>
            <p:ph sz="half" idx="1"/>
          </p:nvPr>
        </p:nvSpPr>
        <p:spPr>
          <a:xfrm>
            <a:off x="525717" y="2317258"/>
            <a:ext cx="9380283" cy="4235363"/>
          </a:xfrm>
        </p:spPr>
        <p:txBody>
          <a:bodyPr/>
          <a:lstStyle/>
          <a:p>
            <a:r>
              <a:rPr lang="en-US" b="1" dirty="0"/>
              <a:t>Data Source: </a:t>
            </a:r>
            <a:r>
              <a:rPr lang="en-US" b="0" i="0" dirty="0">
                <a:effectLst/>
                <a:latin typeface="-apple-system"/>
              </a:rPr>
              <a:t>UFO Sightings: </a:t>
            </a:r>
            <a:r>
              <a:rPr lang="en-US" b="0" i="0" u="sng" dirty="0">
                <a:effectLst/>
                <a:latin typeface="-apple-system"/>
                <a:hlinkClick r:id="rId2">
                  <a:extLst>
                    <a:ext uri="{A12FA001-AC4F-418D-AE19-62706E023703}">
                      <ahyp:hlinkClr xmlns:ahyp="http://schemas.microsoft.com/office/drawing/2018/hyperlinkcolor" val="tx"/>
                    </a:ext>
                  </a:extLst>
                </a:hlinkClick>
              </a:rPr>
              <a:t>https://nuforc.org/subndx/?id=all</a:t>
            </a:r>
            <a:endParaRPr lang="en-US" b="0" i="0" u="sng" dirty="0">
              <a:effectLst/>
              <a:latin typeface="-apple-system"/>
            </a:endParaRPr>
          </a:p>
          <a:p>
            <a:r>
              <a:rPr lang="en-US" b="0" i="0" dirty="0">
                <a:effectLst/>
                <a:latin typeface="-apple-system"/>
              </a:rPr>
              <a:t>Military Base </a:t>
            </a:r>
            <a:r>
              <a:rPr lang="en-US" b="0" i="0" u="sng" dirty="0">
                <a:effectLst/>
                <a:latin typeface="-apple-system"/>
                <a:hlinkClick r:id="rId3">
                  <a:extLst>
                    <a:ext uri="{A12FA001-AC4F-418D-AE19-62706E023703}">
                      <ahyp:hlinkClr xmlns:ahyp="http://schemas.microsoft.com/office/drawing/2018/hyperlinkcolor" val="tx"/>
                    </a:ext>
                  </a:extLst>
                </a:hlinkClick>
              </a:rPr>
              <a:t>https://en.wikipedia.org/wiki/List_of_United_States_Air_Force_installations</a:t>
            </a:r>
            <a:endParaRPr lang="en-US" b="0" i="0" dirty="0">
              <a:effectLst/>
              <a:latin typeface="-apple-system"/>
            </a:endParaRPr>
          </a:p>
          <a:p>
            <a:r>
              <a:rPr lang="en-US" b="0" i="0" dirty="0">
                <a:effectLst/>
                <a:latin typeface="-apple-system"/>
              </a:rPr>
              <a:t>City Coordinates: </a:t>
            </a:r>
            <a:r>
              <a:rPr lang="en-US" b="0" i="0" u="sng" dirty="0">
                <a:effectLst/>
                <a:latin typeface="-apple-system"/>
                <a:hlinkClick r:id="rId4">
                  <a:extLst>
                    <a:ext uri="{A12FA001-AC4F-418D-AE19-62706E023703}">
                      <ahyp:hlinkClr xmlns:ahyp="http://schemas.microsoft.com/office/drawing/2018/hyperlinkcolor" val="tx"/>
                    </a:ext>
                  </a:extLst>
                </a:hlinkClick>
              </a:rPr>
              <a:t>https://openweathermap.org/api/geocoding-api#direct_name</a:t>
            </a:r>
            <a:endParaRPr lang="en-US" b="0" i="0" dirty="0">
              <a:effectLst/>
              <a:latin typeface="-apple-system"/>
            </a:endParaRPr>
          </a:p>
          <a:p>
            <a:r>
              <a:rPr lang="en-US" b="1" dirty="0"/>
              <a:t>Task List:</a:t>
            </a:r>
          </a:p>
          <a:p>
            <a:endParaRPr lang="en-US" i="1" dirty="0"/>
          </a:p>
          <a:p>
            <a:endParaRPr lang="en-US" dirty="0"/>
          </a:p>
          <a:p>
            <a:endParaRPr lang="en-US" dirty="0">
              <a:solidFill>
                <a:srgbClr val="FF0000"/>
              </a:solidFill>
            </a:endParaRPr>
          </a:p>
        </p:txBody>
      </p:sp>
      <p:sp>
        <p:nvSpPr>
          <p:cNvPr id="5" name="Rectangle: Rounded Corners 3">
            <a:extLst>
              <a:ext uri="{FF2B5EF4-FFF2-40B4-BE49-F238E27FC236}">
                <a16:creationId xmlns:a16="http://schemas.microsoft.com/office/drawing/2014/main" id="{5FB1B2F8-BFF5-FE7D-4135-F7AF56CF9C9E}"/>
              </a:ext>
            </a:extLst>
          </p:cNvPr>
          <p:cNvSpPr/>
          <p:nvPr/>
        </p:nvSpPr>
        <p:spPr>
          <a:xfrm>
            <a:off x="529841" y="4494000"/>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API Data Retrieval</a:t>
            </a:r>
          </a:p>
        </p:txBody>
      </p:sp>
      <p:sp>
        <p:nvSpPr>
          <p:cNvPr id="6" name="Rectangle: Rounded Corners 4">
            <a:extLst>
              <a:ext uri="{FF2B5EF4-FFF2-40B4-BE49-F238E27FC236}">
                <a16:creationId xmlns:a16="http://schemas.microsoft.com/office/drawing/2014/main" id="{8C27CA3E-D143-4B9F-84F3-0D88FBCBA710}"/>
              </a:ext>
            </a:extLst>
          </p:cNvPr>
          <p:cNvSpPr/>
          <p:nvPr/>
        </p:nvSpPr>
        <p:spPr>
          <a:xfrm>
            <a:off x="2379679" y="4494000"/>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 Pre-Processing</a:t>
            </a:r>
          </a:p>
        </p:txBody>
      </p:sp>
      <p:sp>
        <p:nvSpPr>
          <p:cNvPr id="8" name="Arrow: Right 5">
            <a:extLst>
              <a:ext uri="{FF2B5EF4-FFF2-40B4-BE49-F238E27FC236}">
                <a16:creationId xmlns:a16="http://schemas.microsoft.com/office/drawing/2014/main" id="{84C2F904-30C6-6092-C55F-CBAB628F71AD}"/>
              </a:ext>
            </a:extLst>
          </p:cNvPr>
          <p:cNvSpPr/>
          <p:nvPr/>
        </p:nvSpPr>
        <p:spPr>
          <a:xfrm>
            <a:off x="2028703" y="4847505"/>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6">
            <a:extLst>
              <a:ext uri="{FF2B5EF4-FFF2-40B4-BE49-F238E27FC236}">
                <a16:creationId xmlns:a16="http://schemas.microsoft.com/office/drawing/2014/main" id="{72F48F91-D681-3322-9D96-2C7AC6212631}"/>
              </a:ext>
            </a:extLst>
          </p:cNvPr>
          <p:cNvSpPr/>
          <p:nvPr/>
        </p:nvSpPr>
        <p:spPr>
          <a:xfrm>
            <a:off x="3878541" y="4833364"/>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3">
            <a:extLst>
              <a:ext uri="{FF2B5EF4-FFF2-40B4-BE49-F238E27FC236}">
                <a16:creationId xmlns:a16="http://schemas.microsoft.com/office/drawing/2014/main" id="{2F2BFF51-7CD9-3F3F-E21E-8D587E02728C}"/>
              </a:ext>
            </a:extLst>
          </p:cNvPr>
          <p:cNvSpPr/>
          <p:nvPr/>
        </p:nvSpPr>
        <p:spPr>
          <a:xfrm>
            <a:off x="4182383" y="4661394"/>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Loading to MongoDB</a:t>
            </a:r>
          </a:p>
        </p:txBody>
      </p:sp>
      <p:sp>
        <p:nvSpPr>
          <p:cNvPr id="12" name="Arrow: Right 6">
            <a:extLst>
              <a:ext uri="{FF2B5EF4-FFF2-40B4-BE49-F238E27FC236}">
                <a16:creationId xmlns:a16="http://schemas.microsoft.com/office/drawing/2014/main" id="{821ACE86-F321-A2AB-22D2-41F3F62FBF5E}"/>
              </a:ext>
            </a:extLst>
          </p:cNvPr>
          <p:cNvSpPr/>
          <p:nvPr/>
        </p:nvSpPr>
        <p:spPr>
          <a:xfrm rot="5400000">
            <a:off x="4803459" y="5552776"/>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3">
            <a:extLst>
              <a:ext uri="{FF2B5EF4-FFF2-40B4-BE49-F238E27FC236}">
                <a16:creationId xmlns:a16="http://schemas.microsoft.com/office/drawing/2014/main" id="{412F3BE1-9379-17D8-5E6E-6EAEAD4D944A}"/>
              </a:ext>
            </a:extLst>
          </p:cNvPr>
          <p:cNvSpPr/>
          <p:nvPr/>
        </p:nvSpPr>
        <p:spPr>
          <a:xfrm>
            <a:off x="4229516" y="5752141"/>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Interactivity and Visualization</a:t>
            </a:r>
          </a:p>
        </p:txBody>
      </p:sp>
      <p:sp>
        <p:nvSpPr>
          <p:cNvPr id="14" name="Arrow: Right 6">
            <a:extLst>
              <a:ext uri="{FF2B5EF4-FFF2-40B4-BE49-F238E27FC236}">
                <a16:creationId xmlns:a16="http://schemas.microsoft.com/office/drawing/2014/main" id="{07D0F441-D9C6-8B4D-0C21-9C1F14D4D189}"/>
              </a:ext>
            </a:extLst>
          </p:cNvPr>
          <p:cNvSpPr/>
          <p:nvPr/>
        </p:nvSpPr>
        <p:spPr>
          <a:xfrm rot="10800000">
            <a:off x="3878541" y="6105646"/>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3">
            <a:extLst>
              <a:ext uri="{FF2B5EF4-FFF2-40B4-BE49-F238E27FC236}">
                <a16:creationId xmlns:a16="http://schemas.microsoft.com/office/drawing/2014/main" id="{5A72D37B-CE58-A43F-90D0-3423F0E22D51}"/>
              </a:ext>
            </a:extLst>
          </p:cNvPr>
          <p:cNvSpPr/>
          <p:nvPr/>
        </p:nvSpPr>
        <p:spPr>
          <a:xfrm>
            <a:off x="2379679" y="5752141"/>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Analysis Summary</a:t>
            </a:r>
          </a:p>
        </p:txBody>
      </p:sp>
      <p:sp>
        <p:nvSpPr>
          <p:cNvPr id="16" name="Arrow: Right 6">
            <a:extLst>
              <a:ext uri="{FF2B5EF4-FFF2-40B4-BE49-F238E27FC236}">
                <a16:creationId xmlns:a16="http://schemas.microsoft.com/office/drawing/2014/main" id="{761715AB-9044-DD7D-8F1D-2F457B2EDC00}"/>
              </a:ext>
            </a:extLst>
          </p:cNvPr>
          <p:cNvSpPr/>
          <p:nvPr/>
        </p:nvSpPr>
        <p:spPr>
          <a:xfrm rot="10800000">
            <a:off x="2028703" y="6105647"/>
            <a:ext cx="303842" cy="179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3">
            <a:extLst>
              <a:ext uri="{FF2B5EF4-FFF2-40B4-BE49-F238E27FC236}">
                <a16:creationId xmlns:a16="http://schemas.microsoft.com/office/drawing/2014/main" id="{74B7685B-C00B-7D1E-5EFC-D25413305E05}"/>
              </a:ext>
            </a:extLst>
          </p:cNvPr>
          <p:cNvSpPr/>
          <p:nvPr/>
        </p:nvSpPr>
        <p:spPr>
          <a:xfrm>
            <a:off x="525717" y="5756967"/>
            <a:ext cx="1451728" cy="88612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Conclusion</a:t>
            </a:r>
          </a:p>
        </p:txBody>
      </p:sp>
      <p:sp>
        <p:nvSpPr>
          <p:cNvPr id="18" name="TextBox 17">
            <a:extLst>
              <a:ext uri="{FF2B5EF4-FFF2-40B4-BE49-F238E27FC236}">
                <a16:creationId xmlns:a16="http://schemas.microsoft.com/office/drawing/2014/main" id="{8EDBD526-2F61-F6F4-4986-73EBB68B1DFE}"/>
              </a:ext>
            </a:extLst>
          </p:cNvPr>
          <p:cNvSpPr txBox="1"/>
          <p:nvPr/>
        </p:nvSpPr>
        <p:spPr>
          <a:xfrm>
            <a:off x="3592102" y="100752"/>
            <a:ext cx="6106438" cy="369332"/>
          </a:xfrm>
          <a:prstGeom prst="rect">
            <a:avLst/>
          </a:prstGeom>
          <a:noFill/>
        </p:spPr>
        <p:txBody>
          <a:bodyPr wrap="square">
            <a:spAutoFit/>
          </a:bodyPr>
          <a:lstStyle/>
          <a:p>
            <a:r>
              <a:rPr lang="en-US" dirty="0"/>
              <a:t>https://</a:t>
            </a:r>
            <a:r>
              <a:rPr lang="en-US" dirty="0" err="1"/>
              <a:t>github.com</a:t>
            </a:r>
            <a:r>
              <a:rPr lang="en-US" dirty="0"/>
              <a:t>/gfoley15/</a:t>
            </a:r>
            <a:r>
              <a:rPr lang="en-US" dirty="0" err="1"/>
              <a:t>you_only_know_what_UFO</a:t>
            </a:r>
            <a:endParaRPr lang="en-US" dirty="0"/>
          </a:p>
        </p:txBody>
      </p:sp>
    </p:spTree>
    <p:extLst>
      <p:ext uri="{BB962C8B-B14F-4D97-AF65-F5344CB8AC3E}">
        <p14:creationId xmlns:p14="http://schemas.microsoft.com/office/powerpoint/2010/main" val="1797397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9C0B5-0A31-C10C-7C0A-86BDC7929C05}"/>
              </a:ext>
            </a:extLst>
          </p:cNvPr>
          <p:cNvSpPr>
            <a:spLocks noGrp="1"/>
          </p:cNvSpPr>
          <p:nvPr>
            <p:ph type="title"/>
          </p:nvPr>
        </p:nvSpPr>
        <p:spPr>
          <a:xfrm>
            <a:off x="525717" y="180306"/>
            <a:ext cx="10077557" cy="1325563"/>
          </a:xfrm>
        </p:spPr>
        <p:txBody>
          <a:bodyPr/>
          <a:lstStyle/>
          <a:p>
            <a:r>
              <a:rPr lang="en-US" dirty="0"/>
              <a:t>Tools and technologies</a:t>
            </a:r>
          </a:p>
        </p:txBody>
      </p:sp>
      <p:sp>
        <p:nvSpPr>
          <p:cNvPr id="6" name="TextBox 5">
            <a:extLst>
              <a:ext uri="{FF2B5EF4-FFF2-40B4-BE49-F238E27FC236}">
                <a16:creationId xmlns:a16="http://schemas.microsoft.com/office/drawing/2014/main" id="{5AB9BF1D-E8ED-0CDA-4051-D440BC9393D5}"/>
              </a:ext>
            </a:extLst>
          </p:cNvPr>
          <p:cNvSpPr txBox="1"/>
          <p:nvPr/>
        </p:nvSpPr>
        <p:spPr>
          <a:xfrm>
            <a:off x="347917" y="1975683"/>
            <a:ext cx="5328984" cy="3877985"/>
          </a:xfrm>
          <a:prstGeom prst="rect">
            <a:avLst/>
          </a:prstGeom>
          <a:noFill/>
        </p:spPr>
        <p:txBody>
          <a:bodyPr wrap="square">
            <a:spAutoFit/>
          </a:bodyPr>
          <a:lstStyle/>
          <a:p>
            <a:pPr algn="l"/>
            <a:r>
              <a:rPr lang="en-US" b="1" i="0" dirty="0">
                <a:effectLst/>
                <a:latin typeface="-apple-system"/>
              </a:rPr>
              <a:t>Libraries Used:</a:t>
            </a:r>
          </a:p>
          <a:p>
            <a:pPr algn="l"/>
            <a:endParaRPr lang="en-US" b="1" i="0" dirty="0">
              <a:effectLst/>
              <a:latin typeface="-apple-system"/>
            </a:endParaRPr>
          </a:p>
          <a:p>
            <a:pPr algn="l"/>
            <a:r>
              <a:rPr lang="en-US" sz="1400" b="1" i="0" dirty="0">
                <a:effectLst/>
                <a:latin typeface="Times New Roman" panose="02020603050405020304" pitchFamily="18" charset="0"/>
                <a:cs typeface="Times New Roman" panose="02020603050405020304" pitchFamily="18" charset="0"/>
              </a:rPr>
              <a:t>Python libraries</a:t>
            </a:r>
          </a:p>
          <a:p>
            <a:pPr algn="l">
              <a:buFont typeface="Arial" panose="020B0604020202020204" pitchFamily="34" charset="0"/>
              <a:buChar char="•"/>
            </a:pPr>
            <a:r>
              <a:rPr lang="en-US" sz="1400" b="0" i="0" dirty="0" err="1">
                <a:effectLst/>
                <a:latin typeface="Times New Roman" panose="02020603050405020304" pitchFamily="18" charset="0"/>
                <a:cs typeface="Times New Roman" panose="02020603050405020304" pitchFamily="18" charset="0"/>
              </a:rPr>
              <a:t>matplotlib.pyplot</a:t>
            </a:r>
            <a:r>
              <a:rPr lang="en-US" sz="1400" b="0" i="0" dirty="0">
                <a:effectLst/>
                <a:latin typeface="Times New Roman" panose="02020603050405020304" pitchFamily="18" charset="0"/>
                <a:cs typeface="Times New Roman" panose="02020603050405020304" pitchFamily="18" charset="0"/>
              </a:rPr>
              <a:t>, pandas </a:t>
            </a:r>
            <a:r>
              <a:rPr lang="en-US" sz="1400" b="0" i="0" dirty="0" err="1">
                <a:effectLst/>
                <a:latin typeface="Times New Roman" panose="02020603050405020304" pitchFamily="18" charset="0"/>
                <a:cs typeface="Times New Roman" panose="02020603050405020304" pitchFamily="18" charset="0"/>
              </a:rPr>
              <a:t>numpy</a:t>
            </a:r>
            <a:r>
              <a:rPr lang="en-US" sz="1400" b="0" i="0" dirty="0">
                <a:effectLst/>
                <a:latin typeface="Times New Roman" panose="02020603050405020304" pitchFamily="18" charset="0"/>
                <a:cs typeface="Times New Roman" panose="02020603050405020304" pitchFamily="18" charset="0"/>
              </a:rPr>
              <a:t>, requests, warnings, time, </a:t>
            </a:r>
            <a:r>
              <a:rPr lang="en-US" sz="1400" b="0" i="0" dirty="0" err="1">
                <a:effectLst/>
                <a:latin typeface="Times New Roman" panose="02020603050405020304" pitchFamily="18" charset="0"/>
                <a:cs typeface="Times New Roman" panose="02020603050405020304" pitchFamily="18" charset="0"/>
              </a:rPr>
              <a:t>hvplot</a:t>
            </a:r>
            <a:r>
              <a:rPr lang="en-US" sz="1400" b="0" i="0" dirty="0">
                <a:effectLst/>
                <a:latin typeface="Times New Roman" panose="02020603050405020304" pitchFamily="18" charset="0"/>
                <a:cs typeface="Times New Roman" panose="02020603050405020304" pitchFamily="18" charset="0"/>
              </a:rPr>
              <a:t>, </a:t>
            </a:r>
            <a:r>
              <a:rPr lang="en-US" sz="1400" b="0" i="0" dirty="0" err="1">
                <a:effectLst/>
                <a:latin typeface="Times New Roman" panose="02020603050405020304" pitchFamily="18" charset="0"/>
                <a:cs typeface="Times New Roman" panose="02020603050405020304" pitchFamily="18" charset="0"/>
              </a:rPr>
              <a:t>MongoClient</a:t>
            </a:r>
            <a:r>
              <a:rPr lang="en-US" sz="1400" b="0" i="0" dirty="0">
                <a:effectLst/>
                <a:latin typeface="Times New Roman" panose="02020603050405020304" pitchFamily="18" charset="0"/>
                <a:cs typeface="Times New Roman" panose="02020603050405020304" pitchFamily="18" charset="0"/>
              </a:rPr>
              <a:t>, bs4 import </a:t>
            </a:r>
            <a:r>
              <a:rPr lang="en-US" sz="1400" b="0" i="0" dirty="0" err="1">
                <a:effectLst/>
                <a:latin typeface="Times New Roman" panose="02020603050405020304" pitchFamily="18" charset="0"/>
                <a:cs typeface="Times New Roman" panose="02020603050405020304" pitchFamily="18" charset="0"/>
              </a:rPr>
              <a:t>BeautifulSoup</a:t>
            </a:r>
            <a:r>
              <a:rPr lang="en-US" sz="1400" b="0" i="0" dirty="0">
                <a:effectLst/>
                <a:latin typeface="Times New Roman" panose="02020603050405020304" pitchFamily="18" charset="0"/>
                <a:cs typeface="Times New Roman" panose="02020603050405020304" pitchFamily="18" charset="0"/>
              </a:rPr>
              <a:t>, from splinter import Browser, from selenium import </a:t>
            </a:r>
            <a:r>
              <a:rPr lang="en-US" sz="1400" b="0" i="0" dirty="0" err="1">
                <a:effectLst/>
                <a:latin typeface="Times New Roman" panose="02020603050405020304" pitchFamily="18" charset="0"/>
                <a:cs typeface="Times New Roman" panose="02020603050405020304" pitchFamily="18" charset="0"/>
              </a:rPr>
              <a:t>webdriver</a:t>
            </a:r>
            <a:endParaRPr lang="en-US" sz="14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1400" b="0" i="0" dirty="0">
              <a:effectLst/>
              <a:latin typeface="Times New Roman" panose="02020603050405020304" pitchFamily="18" charset="0"/>
              <a:cs typeface="Times New Roman" panose="02020603050405020304" pitchFamily="18" charset="0"/>
            </a:endParaRPr>
          </a:p>
          <a:p>
            <a:pPr algn="l"/>
            <a:r>
              <a:rPr lang="en-US" sz="1400" b="1" i="0" dirty="0">
                <a:effectLst/>
                <a:latin typeface="Times New Roman" panose="02020603050405020304" pitchFamily="18" charset="0"/>
                <a:cs typeface="Times New Roman" panose="02020603050405020304" pitchFamily="18" charset="0"/>
              </a:rPr>
              <a:t>Applications/technologies</a:t>
            </a:r>
          </a:p>
          <a:p>
            <a:pPr algn="l"/>
            <a:r>
              <a:rPr lang="en-US" sz="1400" b="0" i="0" dirty="0" err="1">
                <a:effectLst/>
                <a:latin typeface="Times New Roman" panose="02020603050405020304" pitchFamily="18" charset="0"/>
                <a:cs typeface="Times New Roman" panose="02020603050405020304" pitchFamily="18" charset="0"/>
              </a:rPr>
              <a:t>Jupyter</a:t>
            </a:r>
            <a:r>
              <a:rPr lang="en-US" sz="1400" b="0" i="0" dirty="0">
                <a:effectLst/>
                <a:latin typeface="Times New Roman" panose="02020603050405020304" pitchFamily="18" charset="0"/>
                <a:cs typeface="Times New Roman" panose="02020603050405020304" pitchFamily="18" charset="0"/>
              </a:rPr>
              <a:t> Notebook, Selenium </a:t>
            </a:r>
            <a:r>
              <a:rPr lang="en-US" sz="1400" b="0" i="0" dirty="0" err="1">
                <a:effectLst/>
                <a:latin typeface="Times New Roman" panose="02020603050405020304" pitchFamily="18" charset="0"/>
                <a:cs typeface="Times New Roman" panose="02020603050405020304" pitchFamily="18" charset="0"/>
              </a:rPr>
              <a:t>ChromeDriver</a:t>
            </a:r>
            <a:r>
              <a:rPr lang="en-US" sz="1400" b="0" i="0" dirty="0">
                <a:effectLst/>
                <a:latin typeface="Times New Roman" panose="02020603050405020304" pitchFamily="18" charset="0"/>
                <a:cs typeface="Times New Roman" panose="02020603050405020304" pitchFamily="18" charset="0"/>
              </a:rPr>
              <a:t>, </a:t>
            </a:r>
            <a:r>
              <a:rPr lang="en-US" sz="1400" b="0" i="0" dirty="0" err="1">
                <a:effectLst/>
                <a:latin typeface="Times New Roman" panose="02020603050405020304" pitchFamily="18" charset="0"/>
                <a:cs typeface="Times New Roman" panose="02020603050405020304" pitchFamily="18" charset="0"/>
              </a:rPr>
              <a:t>OpenWeather</a:t>
            </a:r>
            <a:r>
              <a:rPr lang="en-US" sz="1400" b="0" i="0" dirty="0">
                <a:effectLst/>
                <a:latin typeface="Times New Roman" panose="02020603050405020304" pitchFamily="18" charset="0"/>
                <a:cs typeface="Times New Roman" panose="02020603050405020304" pitchFamily="18" charset="0"/>
              </a:rPr>
              <a:t> API - </a:t>
            </a:r>
            <a:r>
              <a:rPr lang="en-US" sz="1400" b="0" i="0" dirty="0" err="1">
                <a:effectLst/>
                <a:latin typeface="Times New Roman" panose="02020603050405020304" pitchFamily="18" charset="0"/>
                <a:cs typeface="Times New Roman" panose="02020603050405020304" pitchFamily="18" charset="0"/>
              </a:rPr>
              <a:t>GeoAPIfy</a:t>
            </a:r>
            <a:r>
              <a:rPr lang="en-US" sz="1400" b="0" i="0" dirty="0">
                <a:effectLst/>
                <a:latin typeface="Times New Roman" panose="02020603050405020304" pitchFamily="18" charset="0"/>
                <a:cs typeface="Times New Roman" panose="02020603050405020304" pitchFamily="18" charset="0"/>
              </a:rPr>
              <a:t>, Flask, MongoDB (NoSQL), JavaScript ES6, HTML5</a:t>
            </a:r>
          </a:p>
          <a:p>
            <a:pPr algn="l"/>
            <a:endParaRPr lang="en-US" sz="1400" b="0" i="0" dirty="0">
              <a:effectLst/>
              <a:latin typeface="Times New Roman" panose="02020603050405020304" pitchFamily="18" charset="0"/>
              <a:cs typeface="Times New Roman" panose="02020603050405020304" pitchFamily="18" charset="0"/>
            </a:endParaRPr>
          </a:p>
          <a:p>
            <a:pPr algn="l"/>
            <a:r>
              <a:rPr lang="en-US" sz="1400" b="1" i="0" dirty="0">
                <a:effectLst/>
                <a:latin typeface="Times New Roman" panose="02020603050405020304" pitchFamily="18" charset="0"/>
                <a:cs typeface="Times New Roman" panose="02020603050405020304" pitchFamily="18" charset="0"/>
              </a:rPr>
              <a:t>JavaScript libraries: </a:t>
            </a:r>
          </a:p>
          <a:p>
            <a:pPr algn="l">
              <a:buFont typeface="Arial" panose="020B0604020202020204" pitchFamily="34" charset="0"/>
              <a:buChar char="•"/>
            </a:pPr>
            <a:r>
              <a:rPr lang="en-US" sz="1400" b="0" i="0" dirty="0" err="1">
                <a:effectLst/>
                <a:latin typeface="Times New Roman" panose="02020603050405020304" pitchFamily="18" charset="0"/>
                <a:cs typeface="Times New Roman" panose="02020603050405020304" pitchFamily="18" charset="0"/>
              </a:rPr>
              <a:t>Leaflet.js</a:t>
            </a:r>
            <a:r>
              <a:rPr lang="en-US" sz="1400" b="0" i="0" dirty="0">
                <a:effectLst/>
                <a:latin typeface="Times New Roman" panose="02020603050405020304" pitchFamily="18" charset="0"/>
                <a:cs typeface="Times New Roman" panose="02020603050405020304" pitchFamily="18" charset="0"/>
              </a:rPr>
              <a:t>, </a:t>
            </a:r>
            <a:r>
              <a:rPr lang="en-US" sz="1400" b="0" i="0" dirty="0" err="1">
                <a:effectLst/>
                <a:latin typeface="Times New Roman" panose="02020603050405020304" pitchFamily="18" charset="0"/>
                <a:cs typeface="Times New Roman" panose="02020603050405020304" pitchFamily="18" charset="0"/>
              </a:rPr>
              <a:t>Plotly</a:t>
            </a:r>
            <a:r>
              <a:rPr lang="en-US" sz="1400" b="0" i="0" dirty="0">
                <a:effectLst/>
                <a:latin typeface="Times New Roman" panose="02020603050405020304" pitchFamily="18" charset="0"/>
                <a:cs typeface="Times New Roman" panose="02020603050405020304" pitchFamily="18" charset="0"/>
              </a:rPr>
              <a:t>, D3.jsm, New! </a:t>
            </a:r>
            <a:r>
              <a:rPr lang="en-US" sz="1400" b="0" i="0" u="sng"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https://react.dev/learn</a:t>
            </a:r>
            <a:r>
              <a:rPr lang="en-US" sz="1400" b="0" i="0" dirty="0">
                <a:effectLst/>
                <a:latin typeface="Times New Roman" panose="02020603050405020304" pitchFamily="18" charset="0"/>
                <a:cs typeface="Times New Roman" panose="02020603050405020304" pitchFamily="18" charset="0"/>
              </a:rPr>
              <a:t> , New! </a:t>
            </a:r>
            <a:r>
              <a:rPr lang="en-US" sz="1400" b="0" i="0" u="sng"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https://www.chartjs.org/docs/latest/getting-started/</a:t>
            </a:r>
            <a:endParaRPr lang="en-US" sz="1400" b="0" i="0" dirty="0">
              <a:effectLst/>
              <a:latin typeface="Times New Roman" panose="02020603050405020304" pitchFamily="18" charset="0"/>
              <a:cs typeface="Times New Roman" panose="02020603050405020304" pitchFamily="18" charset="0"/>
            </a:endParaRPr>
          </a:p>
          <a:p>
            <a:pPr algn="l"/>
            <a:endParaRPr lang="en-US" sz="1400" b="1" i="0" dirty="0">
              <a:effectLst/>
              <a:latin typeface="Times New Roman" panose="02020603050405020304" pitchFamily="18" charset="0"/>
              <a:cs typeface="Times New Roman" panose="02020603050405020304" pitchFamily="18" charset="0"/>
            </a:endParaRPr>
          </a:p>
          <a:p>
            <a:pPr algn="l"/>
            <a:r>
              <a:rPr lang="en-US" sz="1200" b="1" i="0" dirty="0">
                <a:effectLst/>
                <a:latin typeface="Times New Roman" panose="02020603050405020304" pitchFamily="18" charset="0"/>
                <a:cs typeface="Times New Roman" panose="02020603050405020304" pitchFamily="18" charset="0"/>
              </a:rPr>
              <a:t>Visualizations:</a:t>
            </a: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UFO Sightings Across the U.S.A. - Whiteboard (</a:t>
            </a:r>
            <a:r>
              <a:rPr lang="en-US" sz="1600" b="0" i="0" dirty="0" err="1">
                <a:effectLst/>
                <a:latin typeface="Times New Roman" panose="02020603050405020304" pitchFamily="18" charset="0"/>
                <a:cs typeface="Times New Roman" panose="02020603050405020304" pitchFamily="18" charset="0"/>
              </a:rPr>
              <a:t>canva.com</a:t>
            </a:r>
            <a:r>
              <a:rPr lang="en-US" sz="1600" b="0" i="0" dirty="0">
                <a:effectLst/>
                <a:latin typeface="Times New Roman" panose="02020603050405020304" pitchFamily="18" charset="0"/>
                <a:cs typeface="Times New Roman" panose="02020603050405020304" pitchFamily="18" charset="0"/>
              </a:rPr>
              <a:t>)</a:t>
            </a:r>
          </a:p>
        </p:txBody>
      </p:sp>
      <p:pic>
        <p:nvPicPr>
          <p:cNvPr id="8" name="Picture 7" descr="A screenshot of a computer&#10;&#10;Description automatically generated">
            <a:extLst>
              <a:ext uri="{FF2B5EF4-FFF2-40B4-BE49-F238E27FC236}">
                <a16:creationId xmlns:a16="http://schemas.microsoft.com/office/drawing/2014/main" id="{7CD63048-E8EC-2F4F-348C-A216AF3440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7484" y="578769"/>
            <a:ext cx="5816599" cy="2850231"/>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AE634437-888F-6FC7-882B-06298E41A3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9" y="3693194"/>
            <a:ext cx="5748083" cy="2984500"/>
          </a:xfrm>
          <a:prstGeom prst="rect">
            <a:avLst/>
          </a:prstGeom>
        </p:spPr>
      </p:pic>
    </p:spTree>
    <p:extLst>
      <p:ext uri="{BB962C8B-B14F-4D97-AF65-F5344CB8AC3E}">
        <p14:creationId xmlns:p14="http://schemas.microsoft.com/office/powerpoint/2010/main" val="650528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534B1E62-D983-4B8C-CCDC-FBC28B524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23" y="708204"/>
            <a:ext cx="5064277" cy="299284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123D1B1-E4B3-B313-29F5-56C437E93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400" y="708204"/>
            <a:ext cx="5839703" cy="299284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AA073A0E-D841-5F5C-1566-7BFEFBED39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723" y="3886200"/>
            <a:ext cx="5064277" cy="289840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537CA48B-6F62-A21A-8246-5015068A01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3399" y="3828452"/>
            <a:ext cx="5839703" cy="2992848"/>
          </a:xfrm>
          <a:prstGeom prst="rect">
            <a:avLst/>
          </a:prstGeom>
        </p:spPr>
      </p:pic>
      <p:sp>
        <p:nvSpPr>
          <p:cNvPr id="12" name="TextBox 11">
            <a:extLst>
              <a:ext uri="{FF2B5EF4-FFF2-40B4-BE49-F238E27FC236}">
                <a16:creationId xmlns:a16="http://schemas.microsoft.com/office/drawing/2014/main" id="{E81D426F-E258-850D-0F58-9B79BEAB77A7}"/>
              </a:ext>
            </a:extLst>
          </p:cNvPr>
          <p:cNvSpPr txBox="1"/>
          <p:nvPr/>
        </p:nvSpPr>
        <p:spPr>
          <a:xfrm>
            <a:off x="2863849" y="57583"/>
            <a:ext cx="5499100" cy="646331"/>
          </a:xfrm>
          <a:prstGeom prst="rect">
            <a:avLst/>
          </a:prstGeom>
          <a:noFill/>
        </p:spPr>
        <p:txBody>
          <a:bodyPr wrap="square" rtlCol="0">
            <a:spAutoFit/>
          </a:bodyPr>
          <a:lstStyle/>
          <a:p>
            <a:r>
              <a:rPr lang="en-US" sz="3600" b="1" dirty="0"/>
              <a:t>App pages displays</a:t>
            </a:r>
          </a:p>
        </p:txBody>
      </p:sp>
    </p:spTree>
    <p:extLst>
      <p:ext uri="{BB962C8B-B14F-4D97-AF65-F5344CB8AC3E}">
        <p14:creationId xmlns:p14="http://schemas.microsoft.com/office/powerpoint/2010/main" val="955123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6" name="Group 15">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7" name="Freeform: Shape 16">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 name="Freeform: Shape 17">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9" name="Freeform: Shape 18">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1"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2"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Freeform: Shape 24">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8"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9"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0"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1"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2"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3"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5" name="Rectangle 34">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511CE37-EE4F-A6CC-3E5F-DBDC9AD0B699}"/>
              </a:ext>
            </a:extLst>
          </p:cNvPr>
          <p:cNvSpPr>
            <a:spLocks noGrp="1"/>
          </p:cNvSpPr>
          <p:nvPr>
            <p:ph type="title"/>
          </p:nvPr>
        </p:nvSpPr>
        <p:spPr>
          <a:xfrm>
            <a:off x="530352" y="589788"/>
            <a:ext cx="4884481" cy="2510921"/>
          </a:xfrm>
        </p:spPr>
        <p:txBody>
          <a:bodyPr vert="horz" lIns="91440" tIns="45720" rIns="91440" bIns="45720" rtlCol="0" anchor="b">
            <a:normAutofit/>
          </a:bodyPr>
          <a:lstStyle/>
          <a:p>
            <a:pPr>
              <a:lnSpc>
                <a:spcPct val="90000"/>
              </a:lnSpc>
            </a:pPr>
            <a:r>
              <a:rPr lang="en-US" sz="4000" b="1" u="sng"/>
              <a:t>What type of UFO is the most common?</a:t>
            </a:r>
            <a:br>
              <a:rPr lang="en-US" sz="4000" b="1">
                <a:effectLst/>
                <a:highlight>
                  <a:srgbClr val="0D1117"/>
                </a:highlight>
              </a:rPr>
            </a:br>
            <a:endParaRPr lang="en-US" sz="4000"/>
          </a:p>
        </p:txBody>
      </p:sp>
      <p:grpSp>
        <p:nvGrpSpPr>
          <p:cNvPr id="37"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8"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9"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0"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2"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5" name="Freeform: Shape 44">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 name="Picture 8">
            <a:extLst>
              <a:ext uri="{FF2B5EF4-FFF2-40B4-BE49-F238E27FC236}">
                <a16:creationId xmlns:a16="http://schemas.microsoft.com/office/drawing/2014/main" id="{581C72F9-4F5F-644C-7FA5-C416C5A3DE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1842" y="999454"/>
            <a:ext cx="5683149" cy="4859092"/>
          </a:xfrm>
          <a:prstGeom prst="rect">
            <a:avLst/>
          </a:prstGeom>
        </p:spPr>
      </p:pic>
      <p:sp>
        <p:nvSpPr>
          <p:cNvPr id="47" name="Freeform: Shape 46">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9" name="Group 48">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50" name="Freeform: Shape 49">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 name="Freeform: Shape 50">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25021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66B2-BA49-7DCA-3E8C-45D6628EA3E3}"/>
              </a:ext>
            </a:extLst>
          </p:cNvPr>
          <p:cNvSpPr>
            <a:spLocks noGrp="1"/>
          </p:cNvSpPr>
          <p:nvPr>
            <p:ph type="title"/>
          </p:nvPr>
        </p:nvSpPr>
        <p:spPr/>
        <p:txBody>
          <a:bodyPr>
            <a:normAutofit fontScale="90000"/>
          </a:bodyPr>
          <a:lstStyle/>
          <a:p>
            <a:r>
              <a:rPr lang="en-US" b="1" u="sng" dirty="0"/>
              <a:t>Is there a correlation with military bases and UFO sightings?</a:t>
            </a:r>
            <a:br>
              <a:rPr lang="en-US" b="1" i="0" dirty="0">
                <a:solidFill>
                  <a:srgbClr val="E6EDF3"/>
                </a:solidFill>
                <a:effectLst/>
                <a:highlight>
                  <a:srgbClr val="0D1117"/>
                </a:highlight>
                <a:latin typeface="-apple-system"/>
              </a:rPr>
            </a:br>
            <a:r>
              <a:rPr lang="en-US" dirty="0"/>
              <a:t> </a:t>
            </a:r>
          </a:p>
        </p:txBody>
      </p:sp>
    </p:spTree>
    <p:extLst>
      <p:ext uri="{BB962C8B-B14F-4D97-AF65-F5344CB8AC3E}">
        <p14:creationId xmlns:p14="http://schemas.microsoft.com/office/powerpoint/2010/main" val="1056080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1CE37-EE4F-A6CC-3E5F-DBDC9AD0B699}"/>
              </a:ext>
            </a:extLst>
          </p:cNvPr>
          <p:cNvSpPr>
            <a:spLocks noGrp="1"/>
          </p:cNvSpPr>
          <p:nvPr>
            <p:ph type="title"/>
          </p:nvPr>
        </p:nvSpPr>
        <p:spPr/>
        <p:txBody>
          <a:bodyPr>
            <a:normAutofit/>
          </a:bodyPr>
          <a:lstStyle/>
          <a:p>
            <a:r>
              <a:rPr lang="en-US" b="1" u="sng" dirty="0"/>
              <a:t>Which coast has the most encounters?</a:t>
            </a:r>
            <a:br>
              <a:rPr lang="en-US" b="1" i="0" dirty="0">
                <a:solidFill>
                  <a:srgbClr val="E6EDF3"/>
                </a:solidFill>
                <a:effectLst/>
                <a:highlight>
                  <a:srgbClr val="0D1117"/>
                </a:highlight>
                <a:latin typeface="-apple-system"/>
              </a:rPr>
            </a:br>
            <a:endParaRPr lang="en-US" dirty="0"/>
          </a:p>
        </p:txBody>
      </p:sp>
    </p:spTree>
    <p:extLst>
      <p:ext uri="{BB962C8B-B14F-4D97-AF65-F5344CB8AC3E}">
        <p14:creationId xmlns:p14="http://schemas.microsoft.com/office/powerpoint/2010/main" val="2239926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1CE37-EE4F-A6CC-3E5F-DBDC9AD0B699}"/>
              </a:ext>
            </a:extLst>
          </p:cNvPr>
          <p:cNvSpPr>
            <a:spLocks noGrp="1"/>
          </p:cNvSpPr>
          <p:nvPr>
            <p:ph type="title"/>
          </p:nvPr>
        </p:nvSpPr>
        <p:spPr/>
        <p:txBody>
          <a:bodyPr>
            <a:normAutofit fontScale="90000"/>
          </a:bodyPr>
          <a:lstStyle/>
          <a:p>
            <a:r>
              <a:rPr lang="en-US" b="1" u="sng" dirty="0"/>
              <a:t>Has there been an increase in UFO sightings since 2010?</a:t>
            </a:r>
            <a:br>
              <a:rPr lang="en-US" b="1" i="0" dirty="0">
                <a:solidFill>
                  <a:srgbClr val="E6EDF3"/>
                </a:solidFill>
                <a:effectLst/>
                <a:highlight>
                  <a:srgbClr val="0D1117"/>
                </a:highlight>
                <a:latin typeface="-apple-system"/>
              </a:rPr>
            </a:br>
            <a:endParaRPr lang="en-US" dirty="0"/>
          </a:p>
        </p:txBody>
      </p:sp>
      <p:sp>
        <p:nvSpPr>
          <p:cNvPr id="6" name="Content Placeholder 5">
            <a:extLst>
              <a:ext uri="{FF2B5EF4-FFF2-40B4-BE49-F238E27FC236}">
                <a16:creationId xmlns:a16="http://schemas.microsoft.com/office/drawing/2014/main" id="{10686E84-3B27-2260-0540-3C7600729B97}"/>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585918774"/>
      </p:ext>
    </p:extLst>
  </p:cSld>
  <p:clrMapOvr>
    <a:masterClrMapping/>
  </p:clrMapOvr>
</p:sld>
</file>

<file path=ppt/theme/theme1.xml><?xml version="1.0" encoding="utf-8"?>
<a:theme xmlns:a="http://schemas.openxmlformats.org/drawingml/2006/main" name="Roca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docMetadata/LabelInfo.xml><?xml version="1.0" encoding="utf-8"?>
<clbl:labelList xmlns:clbl="http://schemas.microsoft.com/office/2020/mipLabelMetadata">
  <clbl:label id="{fae6d70f-954b-4811-92b6-0530d6f84c43}" enabled="0" method="" siteId="{fae6d70f-954b-4811-92b6-0530d6f84c43}" removed="1"/>
</clbl:labelList>
</file>

<file path=docProps/app.xml><?xml version="1.0" encoding="utf-8"?>
<Properties xmlns="http://schemas.openxmlformats.org/officeDocument/2006/extended-properties" xmlns:vt="http://schemas.openxmlformats.org/officeDocument/2006/docPropsVTypes">
  <TotalTime>2017</TotalTime>
  <Words>439</Words>
  <Application>Microsoft Macintosh PowerPoint</Application>
  <PresentationFormat>Widescreen</PresentationFormat>
  <Paragraphs>56</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-apple-system</vt:lpstr>
      <vt:lpstr>Arial</vt:lpstr>
      <vt:lpstr>Avenir Next LT Pro</vt:lpstr>
      <vt:lpstr>Avenir Next LT Pro Light</vt:lpstr>
      <vt:lpstr>Georgia Pro Semibold</vt:lpstr>
      <vt:lpstr>Söhne</vt:lpstr>
      <vt:lpstr>Times New Roman</vt:lpstr>
      <vt:lpstr>RocaVTI</vt:lpstr>
      <vt:lpstr>You Only Know What U.F.O: Sighting versus Military Bases</vt:lpstr>
      <vt:lpstr>Introduction</vt:lpstr>
      <vt:lpstr> Data Sources, Retrieval and the Cleanup Process</vt:lpstr>
      <vt:lpstr>Tools and technologies</vt:lpstr>
      <vt:lpstr>PowerPoint Presentation</vt:lpstr>
      <vt:lpstr>What type of UFO is the most common? </vt:lpstr>
      <vt:lpstr>Is there a correlation with military bases and UFO sightings?  </vt:lpstr>
      <vt:lpstr>Which coast has the most encounters? </vt:lpstr>
      <vt:lpstr>Has there been an increase in UFO sightings since 2010? </vt:lpstr>
      <vt:lpstr>Summary of Findings</vt:lpstr>
      <vt:lpstr>Limitations and Areas for Future Research</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Patterns in Shark Attack Incidents: A Global Perspective</dc:title>
  <dc:creator>Lee, Albert Jay (Al) CIV USARMY CAC (USA)</dc:creator>
  <cp:lastModifiedBy>Mohamed Ibrahim</cp:lastModifiedBy>
  <cp:revision>31</cp:revision>
  <dcterms:created xsi:type="dcterms:W3CDTF">2024-04-30T13:43:43Z</dcterms:created>
  <dcterms:modified xsi:type="dcterms:W3CDTF">2024-07-08T18:03:45Z</dcterms:modified>
</cp:coreProperties>
</file>